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2"/>
  </p:notesMasterIdLst>
  <p:sldIdLst>
    <p:sldId id="302" r:id="rId2"/>
    <p:sldId id="303" r:id="rId3"/>
    <p:sldId id="304" r:id="rId4"/>
    <p:sldId id="333" r:id="rId5"/>
    <p:sldId id="306" r:id="rId6"/>
    <p:sldId id="305" r:id="rId7"/>
    <p:sldId id="320" r:id="rId8"/>
    <p:sldId id="307" r:id="rId9"/>
    <p:sldId id="321" r:id="rId10"/>
    <p:sldId id="322" r:id="rId11"/>
    <p:sldId id="334" r:id="rId12"/>
    <p:sldId id="318" r:id="rId13"/>
    <p:sldId id="317" r:id="rId14"/>
    <p:sldId id="332" r:id="rId15"/>
    <p:sldId id="335" r:id="rId16"/>
    <p:sldId id="323" r:id="rId17"/>
    <p:sldId id="314" r:id="rId18"/>
    <p:sldId id="336" r:id="rId19"/>
    <p:sldId id="308" r:id="rId20"/>
    <p:sldId id="330" r:id="rId21"/>
    <p:sldId id="331" r:id="rId22"/>
    <p:sldId id="339" r:id="rId23"/>
    <p:sldId id="309" r:id="rId24"/>
    <p:sldId id="311" r:id="rId25"/>
    <p:sldId id="310" r:id="rId26"/>
    <p:sldId id="319" r:id="rId27"/>
    <p:sldId id="312" r:id="rId28"/>
    <p:sldId id="313" r:id="rId29"/>
    <p:sldId id="324" r:id="rId30"/>
    <p:sldId id="315" r:id="rId31"/>
    <p:sldId id="337" r:id="rId32"/>
    <p:sldId id="338" r:id="rId33"/>
    <p:sldId id="325" r:id="rId34"/>
    <p:sldId id="316" r:id="rId35"/>
    <p:sldId id="341" r:id="rId36"/>
    <p:sldId id="340" r:id="rId37"/>
    <p:sldId id="327" r:id="rId38"/>
    <p:sldId id="328" r:id="rId39"/>
    <p:sldId id="329" r:id="rId40"/>
    <p:sldId id="326" r:id="rId41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99FF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605" autoAdjust="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B7C4-E7E1-44B9-9CAB-8F073DEEFE68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FA51-D4FD-4A34-88CC-1FE781618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FA51-D4FD-4A34-88CC-1FE78161805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1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FA51-D4FD-4A34-88CC-1FE78161805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5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FA51-D4FD-4A34-88CC-1FE78161805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FA51-D4FD-4A34-88CC-1FE78161805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FA51-D4FD-4A34-88CC-1FE78161805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2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FA51-D4FD-4A34-88CC-1FE78161805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9257-2BE2-4BB2-8D11-0ABDBFFF09DD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5E-FCB3-4C18-A9A4-73AC14EB137B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E1C3-FA17-456D-A077-D05EA13F9350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9A-A865-4DD3-8613-9C3E158AEB1C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2A3-3323-45C9-8766-7B05ABE61898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63C8-26C9-44AC-A605-8B3AB8CB06B9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ED2-3543-4432-98F3-767223F0ECA1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BA90-6CC6-4DFD-9FEF-50A09A7DC311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B48F-9826-4789-8477-E2FEB71607E2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D58F-4A4B-42BF-9B14-531B55F2005D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A0F9-5BA3-4795-AFBA-EFB2135482F1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3369D-B026-407A-A146-4F84B1636F8D}" type="datetime1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A00A-29CD-49FE-A05E-32DFA7C2BB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" y="2218854"/>
            <a:ext cx="9144000" cy="214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Rating AFL Teams and Modelling Australian Rules Football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53413" algn="r"/>
              </a:tabLst>
              <a:defRPr/>
            </a:pPr>
            <a:endParaRPr lang="en-US" sz="6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53413" algn="r"/>
              </a:tabLst>
              <a:defRPr/>
            </a:pPr>
            <a:endParaRPr lang="en-US" sz="1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53413" algn="r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August 2016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Parameter Optimisation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512" y="828576"/>
                <a:ext cx="8856984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b="1" dirty="0" smtClean="0"/>
                  <a:t>MoSSBODS has the following parameters to optimise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To update </a:t>
                </a:r>
                <a:r>
                  <a:rPr lang="en-AU" sz="2400" dirty="0"/>
                  <a:t>Offensive and Defensive Ratings </a:t>
                </a:r>
                <a:r>
                  <a:rPr lang="en-AU" sz="2400" dirty="0" smtClean="0"/>
                  <a:t>at different times in the season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AU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, k</a:t>
                </a:r>
                <a:r>
                  <a:rPr lang="en-AU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, k</a:t>
                </a:r>
                <a:r>
                  <a:rPr lang="en-AU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, k</a:t>
                </a:r>
                <a:r>
                  <a:rPr lang="en-AU" sz="2400" baseline="-25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 and k</a:t>
                </a:r>
                <a:r>
                  <a:rPr lang="en-AU" sz="2400" baseline="-25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AU" sz="2400" baseline="-25000" dirty="0" smtClean="0"/>
                  <a:t> </a:t>
                </a:r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To calculate Venue Performance values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AU" sz="2000" dirty="0" smtClean="0"/>
                  <a:t>The </a:t>
                </a:r>
                <a:r>
                  <a:rPr lang="en-AU" sz="2000" dirty="0" smtClean="0">
                    <a:solidFill>
                      <a:srgbClr val="FF0000"/>
                    </a:solidFill>
                  </a:rPr>
                  <a:t>number of games</a:t>
                </a:r>
                <a:r>
                  <a:rPr lang="en-AU" sz="2000" dirty="0" smtClean="0"/>
                  <a:t> to be played before calculating an average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2000" dirty="0" smtClean="0"/>
                  <a:t>Value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sz="2000" dirty="0" smtClean="0"/>
                  <a:t> to use for exponential smoothing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To penalise teams that need to travel interstate, the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Travel Penalty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2400" dirty="0"/>
                  <a:t>To </a:t>
                </a:r>
                <a:r>
                  <a:rPr lang="en-AU" sz="2400" dirty="0" smtClean="0"/>
                  <a:t>put a ceiling on the maximum number of Scoring Shots that a team can score and have recognised by MoSSBODS, </a:t>
                </a:r>
                <a:r>
                  <a:rPr lang="en-AU" sz="2400" dirty="0"/>
                  <a:t>the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Cap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To rate a team at the start of a new season, the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Carryover </a:t>
                </a:r>
                <a:r>
                  <a:rPr lang="en-AU" sz="2400" dirty="0" smtClean="0"/>
                  <a:t>(ie how much to regress teams’ ratings back towards zero).</a:t>
                </a:r>
                <a:endParaRPr lang="en-AU" sz="24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b="1" baseline="-250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8576"/>
                <a:ext cx="8856984" cy="4647426"/>
              </a:xfrm>
              <a:prstGeom prst="rect">
                <a:avLst/>
              </a:prstGeom>
              <a:blipFill rotWithShape="0">
                <a:blip r:embed="rId2"/>
                <a:stretch>
                  <a:fillRect l="-1376" t="-1312" r="-7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3234" y="5225366"/>
            <a:ext cx="835292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These parameters were optimised via a grid search with mean absolute error the metric to be minimised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1720" y="6200001"/>
                <a:ext cx="5386154" cy="543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𝐴𝑐𝑡𝑢𝑎𝑙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𝑀𝑎𝑟𝑔𝑖𝑛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A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𝑃𝑟𝑒𝑑𝑖𝑐𝑡𝑒𝑑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𝑀𝑎𝑟𝑔𝑖𝑛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6200001"/>
                <a:ext cx="5386154" cy="5431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2" y="2218854"/>
            <a:ext cx="9144000" cy="214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60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Mean Absolute Error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268"/>
            <a:ext cx="4778044" cy="2720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1048"/>
            <a:ext cx="5094248" cy="2721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6056" y="921201"/>
            <a:ext cx="388843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MoSSBODS MAEs for entire seasons have generally finished in the 20 to 35 points per game range.</a:t>
            </a:r>
          </a:p>
          <a:p>
            <a:endParaRPr lang="en-AU" sz="1100" dirty="0" smtClean="0"/>
          </a:p>
          <a:p>
            <a:r>
              <a:rPr lang="en-AU" sz="2000" dirty="0" smtClean="0"/>
              <a:t>That’s comparable with the performance of professional bookmakers.</a:t>
            </a:r>
            <a:endParaRPr lang="en-AU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3986666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Measuring error in terms of Scoring Shots rather than Points, we see that MAEs have varied between about 5 and 9 Scoring Shots per game.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6165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Predictive 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8" y="836712"/>
            <a:ext cx="8115904" cy="432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533314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Using a cruder metric, Accuracy, which takes on a value of 1 when MoSSBODS predicts correctly, 0 when it predicts incorrectly, and 0.5 when there’s a drawn game, MoSSBODS is usually right about 60 to 70% of the time.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3013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2016 Results: Home and Away Season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836712"/>
            <a:ext cx="2626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Accuracy</a:t>
            </a:r>
          </a:p>
          <a:p>
            <a:pPr algn="ctr"/>
            <a:r>
              <a:rPr lang="en-AU" sz="2800" dirty="0" smtClean="0"/>
              <a:t>147 / 198 = 74% </a:t>
            </a:r>
            <a:endParaRPr lang="en-AU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2" y="3041827"/>
            <a:ext cx="7243878" cy="3699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4008" y="843527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Margin Prediction</a:t>
            </a:r>
          </a:p>
          <a:p>
            <a:pPr algn="ctr"/>
            <a:r>
              <a:rPr lang="en-AU" sz="2800" smtClean="0"/>
              <a:t>MAE = 30.2 </a:t>
            </a:r>
            <a:r>
              <a:rPr lang="en-AU" sz="2800" dirty="0" smtClean="0"/>
              <a:t>points per game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9792" y="1916832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Log Probability Score</a:t>
            </a:r>
          </a:p>
          <a:p>
            <a:pPr algn="ctr"/>
            <a:r>
              <a:rPr lang="en-AU" sz="2800" smtClean="0"/>
              <a:t>+0.2181 per game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944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2" y="2218854"/>
            <a:ext cx="9144000" cy="214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Ratings History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44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Historical Ratings: Offensive &amp; Defensive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846" t="45481" r="414" b="46576"/>
          <a:stretch/>
        </p:blipFill>
        <p:spPr>
          <a:xfrm>
            <a:off x="395536" y="5790289"/>
            <a:ext cx="611560" cy="3772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5843"/>
            <a:ext cx="9009671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Historical Ratings: Combined All-Time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" y="1268760"/>
            <a:ext cx="894089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Historical Ratings:Combined 2000-2016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" y="1035843"/>
            <a:ext cx="894089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2016 Season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658966" cy="56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80728"/>
            <a:ext cx="273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Operating since 2006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Rate teams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Predict outcomes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Project seasons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Analyse history and results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8552" y="6520259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MatterOfStats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3" y="1079202"/>
            <a:ext cx="5622849" cy="559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 of Home and Away Season (All)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6474296" cy="58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 of Home and Away Season (GF)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618312" cy="59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2" y="2218854"/>
            <a:ext cx="9144000" cy="214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Future Results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85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9354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Game Results: Scoring Shots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863996"/>
            <a:ext cx="82350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rgbClr val="FF0000"/>
                </a:solidFill>
              </a:rPr>
              <a:t>Own Expected Scoring Shots = </a:t>
            </a:r>
          </a:p>
          <a:p>
            <a:r>
              <a:rPr lang="en-AU" sz="2800" dirty="0" smtClean="0"/>
              <a:t>All-Team </a:t>
            </a:r>
            <a:r>
              <a:rPr lang="en-AU" sz="2800" dirty="0"/>
              <a:t>Scoring Shot </a:t>
            </a:r>
            <a:r>
              <a:rPr lang="en-AU" sz="2800" dirty="0" smtClean="0"/>
              <a:t>Average + </a:t>
            </a:r>
          </a:p>
          <a:p>
            <a:r>
              <a:rPr lang="en-AU" sz="2800" dirty="0" smtClean="0"/>
              <a:t>Own Offensive Rating – Opponent Defensive Rating + </a:t>
            </a:r>
          </a:p>
          <a:p>
            <a:r>
              <a:rPr lang="en-AU" sz="2800" dirty="0" smtClean="0"/>
              <a:t>[(Own Venue Performance – Opponent Venue Performance) + (Own Travel Penalty – Opponent Travel Penalty)]/2</a:t>
            </a:r>
          </a:p>
          <a:p>
            <a:endParaRPr lang="en-AU" sz="2800" dirty="0" smtClean="0"/>
          </a:p>
          <a:p>
            <a:r>
              <a:rPr lang="en-AU" sz="2800" b="1" dirty="0" smtClean="0">
                <a:solidFill>
                  <a:srgbClr val="FF0000"/>
                </a:solidFill>
              </a:rPr>
              <a:t>Opponent </a:t>
            </a:r>
            <a:r>
              <a:rPr lang="en-AU" sz="2800" b="1" dirty="0">
                <a:solidFill>
                  <a:srgbClr val="FF0000"/>
                </a:solidFill>
              </a:rPr>
              <a:t>Expected Scoring Shots = </a:t>
            </a:r>
          </a:p>
          <a:p>
            <a:r>
              <a:rPr lang="en-AU" sz="2800" dirty="0" smtClean="0"/>
              <a:t>All-Team </a:t>
            </a:r>
            <a:r>
              <a:rPr lang="en-AU" sz="2800" dirty="0"/>
              <a:t>Scoring Shot Average + </a:t>
            </a:r>
          </a:p>
          <a:p>
            <a:r>
              <a:rPr lang="en-AU" sz="2800" dirty="0" smtClean="0"/>
              <a:t>Opponent </a:t>
            </a:r>
            <a:r>
              <a:rPr lang="en-AU" sz="2800" dirty="0"/>
              <a:t>Offensive Rating – </a:t>
            </a:r>
            <a:r>
              <a:rPr lang="en-AU" sz="2800" dirty="0" smtClean="0"/>
              <a:t>Own </a:t>
            </a:r>
            <a:r>
              <a:rPr lang="en-AU" sz="2800" dirty="0"/>
              <a:t>Defensive Rating + </a:t>
            </a:r>
          </a:p>
          <a:p>
            <a:r>
              <a:rPr lang="en-AU" sz="2800" dirty="0" smtClean="0"/>
              <a:t>[(Opponent </a:t>
            </a:r>
            <a:r>
              <a:rPr lang="en-AU" sz="2800" dirty="0"/>
              <a:t>Venue Performance – </a:t>
            </a:r>
            <a:r>
              <a:rPr lang="en-AU" sz="2800" dirty="0" smtClean="0"/>
              <a:t>Own </a:t>
            </a:r>
            <a:r>
              <a:rPr lang="en-AU" sz="2800" dirty="0"/>
              <a:t>Venue Performance) + (</a:t>
            </a:r>
            <a:r>
              <a:rPr lang="en-AU" sz="2800" dirty="0" smtClean="0"/>
              <a:t>Opponent </a:t>
            </a:r>
            <a:r>
              <a:rPr lang="en-AU" sz="2800" dirty="0"/>
              <a:t>Travel Penalty – </a:t>
            </a:r>
            <a:r>
              <a:rPr lang="en-AU" sz="2800" dirty="0" smtClean="0"/>
              <a:t>Own </a:t>
            </a:r>
            <a:r>
              <a:rPr lang="en-AU" sz="2800" dirty="0"/>
              <a:t>Travel Penalty</a:t>
            </a:r>
            <a:r>
              <a:rPr lang="en-AU" sz="2800" dirty="0" smtClean="0"/>
              <a:t>)]/2</a:t>
            </a:r>
            <a:endParaRPr lang="en-AU" dirty="0"/>
          </a:p>
          <a:p>
            <a:endParaRPr lang="en-AU" sz="2400" dirty="0" smtClean="0"/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40275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Conversion Rates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257" y="920040"/>
            <a:ext cx="8235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Empirical evidence is that a team’s Scoring Shot Conversion Rate in a game – the proportion of Scoring Shots that it converts into goals – is nearly random</a:t>
            </a:r>
            <a:endParaRPr lang="en-AU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6" y="2516517"/>
            <a:ext cx="5879030" cy="40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Predicting Conversion Rates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3283"/>
            <a:ext cx="5872936" cy="575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04984" y="1484784"/>
            <a:ext cx="2659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Conversion depends on a team’s Offensive strength and the Defensive strength of its opponent in a game …</a:t>
            </a:r>
            <a:endParaRPr lang="en-AU" sz="2000" dirty="0" smtClean="0"/>
          </a:p>
        </p:txBody>
      </p:sp>
      <p:sp>
        <p:nvSpPr>
          <p:cNvPr id="3" name="Left Arrow 2"/>
          <p:cNvSpPr/>
          <p:nvPr/>
        </p:nvSpPr>
        <p:spPr>
          <a:xfrm>
            <a:off x="6035528" y="1782544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Left Arrow 8"/>
          <p:cNvSpPr/>
          <p:nvPr/>
        </p:nvSpPr>
        <p:spPr>
          <a:xfrm>
            <a:off x="6035528" y="2185408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Left Arrow 9"/>
          <p:cNvSpPr/>
          <p:nvPr/>
        </p:nvSpPr>
        <p:spPr>
          <a:xfrm>
            <a:off x="6024844" y="2845791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6300192" y="2679303"/>
            <a:ext cx="2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… is higher or lower at a handful of venues …</a:t>
            </a:r>
            <a:endParaRPr lang="en-AU" sz="2000" dirty="0" smtClean="0"/>
          </a:p>
        </p:txBody>
      </p:sp>
      <p:sp>
        <p:nvSpPr>
          <p:cNvPr id="13" name="Left Arrow 12"/>
          <p:cNvSpPr/>
          <p:nvPr/>
        </p:nvSpPr>
        <p:spPr>
          <a:xfrm>
            <a:off x="5928756" y="5054731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6204104" y="4869160"/>
            <a:ext cx="2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… is lower in games that start later …</a:t>
            </a:r>
            <a:endParaRPr lang="en-AU" sz="2000" dirty="0" smtClean="0"/>
          </a:p>
        </p:txBody>
      </p:sp>
      <p:sp>
        <p:nvSpPr>
          <p:cNvPr id="15" name="Left Arrow 14"/>
          <p:cNvSpPr/>
          <p:nvPr/>
        </p:nvSpPr>
        <p:spPr>
          <a:xfrm>
            <a:off x="5940152" y="5574331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6215500" y="5445224"/>
            <a:ext cx="265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… is higher at particular times of the season …</a:t>
            </a:r>
            <a:endParaRPr lang="en-AU" sz="2000" dirty="0" smtClean="0"/>
          </a:p>
        </p:txBody>
      </p:sp>
      <p:sp>
        <p:nvSpPr>
          <p:cNvPr id="17" name="Left Arrow 16"/>
          <p:cNvSpPr/>
          <p:nvPr/>
        </p:nvSpPr>
        <p:spPr>
          <a:xfrm>
            <a:off x="5940152" y="6212675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6215500" y="6093296"/>
            <a:ext cx="2930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… is unaffected by attendance …</a:t>
            </a:r>
            <a:endParaRPr lang="en-AU" sz="2000" dirty="0" smtClean="0"/>
          </a:p>
        </p:txBody>
      </p:sp>
      <p:sp>
        <p:nvSpPr>
          <p:cNvPr id="19" name="Left Arrow 18"/>
          <p:cNvSpPr/>
          <p:nvPr/>
        </p:nvSpPr>
        <p:spPr>
          <a:xfrm rot="1800000">
            <a:off x="3246672" y="6467491"/>
            <a:ext cx="270000" cy="1440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3502564" y="6474822"/>
            <a:ext cx="3373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… and remains, largely, unexplained …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6271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 animBg="1"/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Historical Conversion Rates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0"/>
            <a:ext cx="7818226" cy="41764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984" y="5443770"/>
            <a:ext cx="820648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The previous season’s </a:t>
            </a:r>
            <a:r>
              <a:rPr lang="en-AU" sz="2400" dirty="0" smtClean="0"/>
              <a:t>Average Conversion rate </a:t>
            </a:r>
            <a:r>
              <a:rPr lang="en-AU" sz="2400" dirty="0"/>
              <a:t>is a reasonable estimate of the current season’s</a:t>
            </a:r>
          </a:p>
          <a:p>
            <a:endParaRPr lang="en-AU" sz="1100" dirty="0"/>
          </a:p>
          <a:p>
            <a:r>
              <a:rPr lang="en-AU" sz="2400" dirty="0"/>
              <a:t>	</a:t>
            </a:r>
            <a:r>
              <a:rPr lang="en-AU" sz="2400"/>
              <a:t>c</a:t>
            </a:r>
            <a:r>
              <a:rPr lang="en-AU" sz="2400" i="1"/>
              <a:t>or(Average </a:t>
            </a:r>
            <a:r>
              <a:rPr lang="en-AU" sz="2400" i="1" smtClean="0"/>
              <a:t>Year</a:t>
            </a:r>
            <a:r>
              <a:rPr lang="en-AU" sz="2400" i="1" baseline="-25000" smtClean="0"/>
              <a:t>t </a:t>
            </a:r>
            <a:r>
              <a:rPr lang="en-AU" sz="2400" i="1" smtClean="0"/>
              <a:t>, </a:t>
            </a:r>
            <a:r>
              <a:rPr lang="en-AU" sz="2400" i="1"/>
              <a:t>Average </a:t>
            </a:r>
            <a:r>
              <a:rPr lang="en-AU" sz="2400" i="1" smtClean="0"/>
              <a:t>Year</a:t>
            </a:r>
            <a:r>
              <a:rPr lang="en-AU" sz="2400" i="1" baseline="-25000" smtClean="0"/>
              <a:t>t-1</a:t>
            </a:r>
            <a:r>
              <a:rPr lang="en-AU" sz="2400" i="1" dirty="0"/>
              <a:t>) = +</a:t>
            </a:r>
            <a:r>
              <a:rPr lang="en-AU" sz="2400" i="1" dirty="0" smtClean="0"/>
              <a:t>0.929</a:t>
            </a:r>
            <a:endParaRPr lang="en-A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594928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smtClean="0"/>
              <a:t>2016: 53.2%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12495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the Results of a Game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86051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Model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AU" sz="2400" dirty="0" smtClean="0"/>
              <a:t>Scoring Shots as a bivariate Negative Binomial (to reflect correlation)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AU" sz="2400" dirty="0" smtClean="0"/>
              <a:t>Goals as two, independent Beta Binomials  </a:t>
            </a:r>
            <a:endParaRPr lang="en-AU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7" y="3059902"/>
            <a:ext cx="8139810" cy="315824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876256" y="2700784"/>
            <a:ext cx="159267" cy="317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77802" y="2185700"/>
            <a:ext cx="299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i="1" dirty="0" smtClean="0"/>
              <a:t>Use the expected Home and Away Team Scoring Shot estimates</a:t>
            </a:r>
            <a:endParaRPr lang="en-AU" sz="12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380312" y="5080594"/>
            <a:ext cx="648072" cy="100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7842" y="6074132"/>
            <a:ext cx="299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i="1" dirty="0" smtClean="0"/>
              <a:t>Use the all-team average from the previous season</a:t>
            </a:r>
            <a:endParaRPr lang="en-AU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5796136" y="3018629"/>
            <a:ext cx="1800200" cy="54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{E(SS</a:t>
            </a:r>
            <a:r>
              <a:rPr lang="en-AU" sz="1400" baseline="-25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Home</a:t>
            </a:r>
            <a:r>
              <a:rPr lang="en-A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),E(SS</a:t>
            </a:r>
            <a:r>
              <a:rPr lang="en-AU" sz="1400" baseline="-25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Away</a:t>
            </a:r>
            <a:r>
              <a:rPr lang="en-A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)}</a:t>
            </a:r>
            <a:endParaRPr lang="en-AU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0272" y="3789040"/>
            <a:ext cx="2016224" cy="54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E(Conv), Theta</a:t>
            </a:r>
            <a:r>
              <a:rPr lang="en-AU" sz="1600" baseline="-25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Home</a:t>
            </a:r>
            <a:r>
              <a:rPr lang="en-A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AU" sz="1600" baseline="-25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8552" y="4563205"/>
            <a:ext cx="2016224" cy="54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E(Conv), Theta</a:t>
            </a:r>
            <a:r>
              <a:rPr lang="en-AU" sz="1600" baseline="-25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Away</a:t>
            </a:r>
            <a:r>
              <a:rPr lang="en-AU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AU" sz="1600" baseline="-25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Inferring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1" y="908720"/>
            <a:ext cx="8462356" cy="48150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43808" y="3212976"/>
            <a:ext cx="288032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5" name="Straight Arrow Connector 4"/>
          <p:cNvCxnSpPr>
            <a:stCxn id="2" idx="4"/>
          </p:cNvCxnSpPr>
          <p:nvPr/>
        </p:nvCxnSpPr>
        <p:spPr>
          <a:xfrm flipH="1">
            <a:off x="2123728" y="3356992"/>
            <a:ext cx="864096" cy="26642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5910371"/>
            <a:ext cx="895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 Home team expected to generate 25 Scoring Shots will beat an Away team expected to generate 20 Scoring Shots about 70% of the time.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422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Seasons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36125"/>
            <a:ext cx="1944216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Results from Games Played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74557" y="3136586"/>
            <a:ext cx="1944216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Ratings and Venue Performance Values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01858" y="4937046"/>
            <a:ext cx="1931640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Remaining Schedule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6588224" y="3068960"/>
            <a:ext cx="1944216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Distribution of Final Ladder Positions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3851920" y="3077738"/>
            <a:ext cx="1944216" cy="14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Simulate Results for Remaining Games</a:t>
            </a:r>
            <a:endParaRPr lang="en-AU" dirty="0"/>
          </a:p>
        </p:txBody>
      </p:sp>
      <p:sp>
        <p:nvSpPr>
          <p:cNvPr id="4" name="Right Brace 3"/>
          <p:cNvSpPr/>
          <p:nvPr/>
        </p:nvSpPr>
        <p:spPr>
          <a:xfrm>
            <a:off x="2483768" y="1201837"/>
            <a:ext cx="576064" cy="525149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>
            <a:off x="3203848" y="360220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ight Arrow 13"/>
          <p:cNvSpPr/>
          <p:nvPr/>
        </p:nvSpPr>
        <p:spPr>
          <a:xfrm>
            <a:off x="5903024" y="360220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472514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Add additional randomness by treating on-the-day team ratings as random variables </a:t>
            </a:r>
          </a:p>
          <a:p>
            <a:r>
              <a:rPr lang="en-AU" sz="2000" b="1" dirty="0" smtClean="0"/>
              <a:t>Actual Ability on Day ~ N(Current Rating, 0.5)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25133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Two teams of 22 players, 18 on the field at any one time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4 x 20-minute quarters with time-on for stoppages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Typical game lasts about 3 hours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Two methods of scoring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18 teams in the competition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Home-and-away</a:t>
            </a:r>
            <a:br>
              <a:rPr lang="en-US" sz="2800" dirty="0" smtClean="0"/>
            </a:br>
            <a:r>
              <a:rPr lang="en-US" sz="2800" dirty="0" smtClean="0"/>
              <a:t>season lasts for 24 weeks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Top 8 teams play Finals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8552" y="6835053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Aussie Rules 101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298" y="3356992"/>
            <a:ext cx="3537892" cy="269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81700" y="5064436"/>
            <a:ext cx="85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6 points</a:t>
            </a:r>
          </a:p>
          <a:p>
            <a:pPr algn="ctr"/>
            <a:r>
              <a:rPr lang="en-US" sz="1600" dirty="0" smtClean="0"/>
              <a:t>(Goal)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54080" y="5064436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 point</a:t>
            </a:r>
          </a:p>
          <a:p>
            <a:pPr algn="ctr"/>
            <a:r>
              <a:rPr lang="en-US" sz="1600" dirty="0" smtClean="0"/>
              <a:t>(Behind)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774" y="5064436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 point</a:t>
            </a:r>
          </a:p>
          <a:p>
            <a:pPr algn="ctr"/>
            <a:r>
              <a:rPr lang="en-US" sz="1600" dirty="0" smtClean="0"/>
              <a:t>(Behind)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4355976" y="3380360"/>
            <a:ext cx="825338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Seasons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4" y="1682862"/>
            <a:ext cx="8940896" cy="46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275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After Round 13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42680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Seasons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4" y="1833380"/>
            <a:ext cx="8940895" cy="46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052736"/>
            <a:ext cx="275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After Round 18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6255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Seasons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" y="1840259"/>
            <a:ext cx="8940896" cy="46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052736"/>
            <a:ext cx="275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After Round 22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2730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the Finals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4585454" cy="29958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85360" y="3501008"/>
            <a:ext cx="1944216" cy="1008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Probabilities Related to the Finals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3449056" y="3509786"/>
            <a:ext cx="1944216" cy="1008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Finals System &amp; Venuing Rules</a:t>
            </a:r>
            <a:endParaRPr lang="en-AU" dirty="0"/>
          </a:p>
        </p:txBody>
      </p:sp>
      <p:sp>
        <p:nvSpPr>
          <p:cNvPr id="17" name="Right Arrow 16"/>
          <p:cNvSpPr/>
          <p:nvPr/>
        </p:nvSpPr>
        <p:spPr>
          <a:xfrm>
            <a:off x="5500160" y="3818384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4133132" y="2924944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08" y="4600584"/>
            <a:ext cx="6319999" cy="21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Projecting the Finals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0259"/>
            <a:ext cx="8940896" cy="46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052736"/>
            <a:ext cx="275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After Round 19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4871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Latest Projections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975"/>
            <a:ext cx="91440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2" y="2218854"/>
            <a:ext cx="9144000" cy="214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Other </a:t>
            </a:r>
            <a:r>
              <a:rPr lang="en-US" sz="40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Visualisations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84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Other Visualisations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ccurrences_of_Every_Total_Score_Bar_Cha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7958" y="908720"/>
            <a:ext cx="58326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Other Visualisations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Score_History_as_Kernel_Density_with_poin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925501"/>
            <a:ext cx="5437361" cy="54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Other Visualisations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End_of_Season_MoSSBODS_History_Label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1430" y="906462"/>
            <a:ext cx="5762898" cy="57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F8FA00A-29CD-49FE-A05E-32DFA7C2BB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2" y="2218854"/>
            <a:ext cx="9144000" cy="2146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MoSSBODS: The Basic System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54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24" y="105255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MoSSBODS Next?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922" y="934844"/>
            <a:ext cx="836052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AU" sz="3200" dirty="0" smtClean="0"/>
              <a:t>Reconsider Travel Penalty </a:t>
            </a:r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 smtClean="0"/>
              <a:t>different for each team and venue?</a:t>
            </a:r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 smtClean="0"/>
              <a:t>relate to distance?</a:t>
            </a:r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/>
              <a:t>e</a:t>
            </a:r>
            <a:r>
              <a:rPr lang="en-AU" sz="2800" dirty="0" smtClean="0"/>
              <a:t>xclude?</a:t>
            </a:r>
          </a:p>
          <a:p>
            <a:pPr lvl="1"/>
            <a:endParaRPr lang="en-AU" sz="3200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AU" sz="3200" dirty="0" smtClean="0"/>
              <a:t>Weight Goals and Behinds differently</a:t>
            </a:r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 smtClean="0"/>
              <a:t>Currently 1:1</a:t>
            </a:r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 smtClean="0"/>
              <a:t>6:1 seems too extreme …</a:t>
            </a:r>
          </a:p>
          <a:p>
            <a:pPr lvl="1"/>
            <a:endParaRPr lang="en-AU" sz="3200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AU" sz="3200" dirty="0" smtClean="0"/>
              <a:t>Vary Scoring Shot Conversion Rate</a:t>
            </a:r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 smtClean="0"/>
              <a:t>Account for Venue, Time of Date, Month etc</a:t>
            </a:r>
            <a:endParaRPr lang="en-AU" sz="2800" dirty="0"/>
          </a:p>
          <a:p>
            <a:pPr marL="622300" lvl="1" indent="-165100">
              <a:buFont typeface="Arial" panose="020B0604020202020204" pitchFamily="34" charset="0"/>
              <a:buChar char="•"/>
            </a:pPr>
            <a:r>
              <a:rPr lang="en-AU" sz="2800" dirty="0" smtClean="0"/>
              <a:t>Use Own Offensive and Opponent Defensive Ratings</a:t>
            </a:r>
            <a:endParaRPr lang="en-AU" sz="2800" dirty="0"/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349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Teams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408" y="908720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/>
              <a:t>MoSSBODS: An ELO-style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Raw performances are adjusted to reflect </a:t>
            </a:r>
            <a:r>
              <a:rPr lang="en-AU" sz="2400" smtClean="0"/>
              <a:t>the relative abilities </a:t>
            </a:r>
            <a:r>
              <a:rPr lang="en-AU" sz="2400" dirty="0" smtClean="0"/>
              <a:t>of the opponent faced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Ratings are measured in Scoring Shots</a:t>
            </a:r>
          </a:p>
          <a:p>
            <a:pPr lvl="1"/>
            <a:r>
              <a:rPr lang="en-AU" sz="2000" dirty="0" smtClean="0"/>
              <a:t>eg a +3 SS Offensive Rating means that a team is expected to score 3 Scoring Shots more than an average team against an average opponent at a neutral venue</a:t>
            </a:r>
            <a:endParaRPr lang="en-AU" sz="2000" dirty="0"/>
          </a:p>
          <a:p>
            <a:endParaRPr lang="en-AU" sz="2400" b="1" dirty="0" smtClean="0"/>
          </a:p>
          <a:p>
            <a:r>
              <a:rPr lang="en-AU" sz="3200" b="1" dirty="0" smtClean="0"/>
              <a:t>Major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Offensive and Defensive Rating </a:t>
            </a:r>
            <a:r>
              <a:rPr lang="en-AU" sz="2400" dirty="0" smtClean="0"/>
              <a:t>for all 18 </a:t>
            </a:r>
            <a:r>
              <a:rPr lang="en-AU" sz="2400" smtClean="0"/>
              <a:t>teams (sum is normed </a:t>
            </a:r>
            <a:r>
              <a:rPr lang="en-AU" sz="2400" dirty="0" smtClean="0"/>
              <a:t>to 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Team Venue Performance Values </a:t>
            </a:r>
            <a:r>
              <a:rPr lang="en-AU" sz="2400" dirty="0" smtClean="0"/>
              <a:t>for all teams at all Venues (set to 0 until 30 games have been played at a Venue)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Travel Penalty </a:t>
            </a:r>
            <a:r>
              <a:rPr lang="en-AU" sz="2400" dirty="0" smtClean="0"/>
              <a:t>for playing Interstate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741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Updating Ratings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408" y="1252492"/>
            <a:ext cx="73448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Set of Updating Equations</a:t>
            </a:r>
          </a:p>
          <a:p>
            <a:r>
              <a:rPr lang="en-AU" sz="2000" b="1" dirty="0" smtClean="0">
                <a:solidFill>
                  <a:srgbClr val="FF0000"/>
                </a:solidFill>
              </a:rPr>
              <a:t>(1) New </a:t>
            </a:r>
            <a:r>
              <a:rPr lang="en-AU" sz="2000" b="1" dirty="0">
                <a:solidFill>
                  <a:srgbClr val="FF0000"/>
                </a:solidFill>
              </a:rPr>
              <a:t>Defensive Rating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= Old Defensive Rating + k x (Actual Defensive Performance – Expected Defensive Performance</a:t>
            </a:r>
            <a:r>
              <a:rPr lang="en-AU" sz="2000" dirty="0" smtClean="0"/>
              <a:t>)</a:t>
            </a:r>
          </a:p>
          <a:p>
            <a:endParaRPr lang="en-AU" sz="2000" dirty="0"/>
          </a:p>
          <a:p>
            <a:r>
              <a:rPr lang="en-AU" sz="2000" b="1" dirty="0" smtClean="0">
                <a:solidFill>
                  <a:srgbClr val="FF0000"/>
                </a:solidFill>
              </a:rPr>
              <a:t>(2) Actual </a:t>
            </a:r>
            <a:r>
              <a:rPr lang="en-AU" sz="2000" b="1" dirty="0">
                <a:solidFill>
                  <a:srgbClr val="FF0000"/>
                </a:solidFill>
              </a:rPr>
              <a:t>Defensive Performance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= All-Team Scoring Shot Average – Adjusted Opponent’s Scoring Shots</a:t>
            </a:r>
          </a:p>
          <a:p>
            <a:endParaRPr lang="en-AU" sz="2000" dirty="0" smtClean="0"/>
          </a:p>
          <a:p>
            <a:r>
              <a:rPr lang="en-AU" sz="2000" b="1" dirty="0" smtClean="0">
                <a:solidFill>
                  <a:srgbClr val="FF0000"/>
                </a:solidFill>
              </a:rPr>
              <a:t>(3) Expected </a:t>
            </a:r>
            <a:r>
              <a:rPr lang="en-AU" sz="2000" b="1" dirty="0">
                <a:solidFill>
                  <a:srgbClr val="FF0000"/>
                </a:solidFill>
              </a:rPr>
              <a:t>Defensive Performance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= Own Defensive Rating – Opponent’s Offensive Rating + Venue Adjustment / 2</a:t>
            </a:r>
          </a:p>
          <a:p>
            <a:endParaRPr lang="en-AU" sz="2000" dirty="0" smtClean="0"/>
          </a:p>
          <a:p>
            <a:r>
              <a:rPr lang="en-AU" sz="2000" b="1" dirty="0" smtClean="0">
                <a:solidFill>
                  <a:srgbClr val="FF0000"/>
                </a:solidFill>
              </a:rPr>
              <a:t>(4) Adjusted </a:t>
            </a:r>
            <a:r>
              <a:rPr lang="en-AU" sz="2000" b="1" dirty="0">
                <a:solidFill>
                  <a:srgbClr val="FF0000"/>
                </a:solidFill>
              </a:rPr>
              <a:t>Opponent’s Scoring Shots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= min(Scoring Shot Cap, Actual Opponent’s Scoring Shots)</a:t>
            </a:r>
          </a:p>
          <a:p>
            <a:endParaRPr lang="en-AU" sz="2000" dirty="0" smtClean="0"/>
          </a:p>
          <a:p>
            <a:r>
              <a:rPr lang="en-AU" sz="2000" b="1" dirty="0" smtClean="0">
                <a:solidFill>
                  <a:srgbClr val="FF0000"/>
                </a:solidFill>
              </a:rPr>
              <a:t>(5) Venue </a:t>
            </a:r>
            <a:r>
              <a:rPr lang="en-AU" sz="2000" b="1" dirty="0">
                <a:solidFill>
                  <a:srgbClr val="FF0000"/>
                </a:solidFill>
              </a:rPr>
              <a:t>Adjustment</a:t>
            </a:r>
            <a:r>
              <a:rPr lang="en-AU" sz="2000" dirty="0"/>
              <a:t> = </a:t>
            </a:r>
            <a:r>
              <a:rPr lang="en-AU" sz="2000" dirty="0" smtClean="0"/>
              <a:t>Net </a:t>
            </a:r>
            <a:r>
              <a:rPr lang="en-AU" sz="2000" dirty="0"/>
              <a:t>Venue Performance + </a:t>
            </a:r>
            <a:r>
              <a:rPr lang="en-AU" sz="2000" dirty="0" smtClean="0"/>
              <a:t>Net </a:t>
            </a:r>
            <a:r>
              <a:rPr lang="en-AU" sz="2000" dirty="0"/>
              <a:t>Travel </a:t>
            </a:r>
            <a:r>
              <a:rPr lang="en-AU" sz="2000" dirty="0" smtClean="0"/>
              <a:t>Penalty</a:t>
            </a:r>
          </a:p>
          <a:p>
            <a:endParaRPr lang="en-AU" sz="2000" dirty="0"/>
          </a:p>
          <a:p>
            <a:r>
              <a:rPr lang="en-AU" sz="2000" i="1" dirty="0"/>
              <a:t>Similar equations are used to update Offensive Ratings</a:t>
            </a:r>
          </a:p>
          <a:p>
            <a:endParaRPr lang="en-AU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56176" y="1260624"/>
            <a:ext cx="216024" cy="44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6016" y="991761"/>
            <a:ext cx="3585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Varies across the season – 0.15, 0.10, 0.10, 0.075, 0.10</a:t>
            </a:r>
            <a:endParaRPr lang="en-AU" sz="12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84596" y="2204864"/>
            <a:ext cx="216024" cy="44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08304" y="1927332"/>
            <a:ext cx="168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 smtClean="0"/>
              <a:t>Use average across previous season</a:t>
            </a:r>
            <a:endParaRPr lang="en-AU" sz="12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92280" y="4042563"/>
            <a:ext cx="216024" cy="44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03887" y="3800073"/>
            <a:ext cx="1688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 smtClean="0"/>
              <a:t>Effectively not required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22771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Scoring Shot History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0" y="1052736"/>
            <a:ext cx="8087820" cy="4320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55172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The previous season’s Average Scoring Shots per Game is a reasonable estimate of the current season’s</a:t>
            </a:r>
          </a:p>
          <a:p>
            <a:endParaRPr lang="en-AU" sz="1050" dirty="0" smtClean="0"/>
          </a:p>
          <a:p>
            <a:r>
              <a:rPr lang="en-AU" sz="2000" dirty="0" smtClean="0"/>
              <a:t>	</a:t>
            </a:r>
            <a:r>
              <a:rPr lang="en-AU" sz="2000" smtClean="0"/>
              <a:t>c</a:t>
            </a:r>
            <a:r>
              <a:rPr lang="en-AU" sz="2000" i="1" smtClean="0"/>
              <a:t>or(Average Year</a:t>
            </a:r>
            <a:r>
              <a:rPr lang="en-AU" sz="2000" i="1" baseline="-25000" smtClean="0"/>
              <a:t>t </a:t>
            </a:r>
            <a:r>
              <a:rPr lang="en-AU" sz="2000" i="1" smtClean="0"/>
              <a:t>, </a:t>
            </a:r>
            <a:r>
              <a:rPr lang="en-AU" sz="2000" i="1"/>
              <a:t>Average </a:t>
            </a:r>
            <a:r>
              <a:rPr lang="en-AU" sz="2000" i="1" smtClean="0"/>
              <a:t>Year</a:t>
            </a:r>
            <a:r>
              <a:rPr lang="en-AU" sz="2000" i="1" baseline="-25000" smtClean="0"/>
              <a:t>t-1</a:t>
            </a:r>
            <a:r>
              <a:rPr lang="en-AU" sz="2000" i="1" dirty="0" smtClean="0"/>
              <a:t>) = +0.963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5515" y="630932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smtClean="0"/>
              <a:t>2016: 24.2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4192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 of Venue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9408" y="987687"/>
                <a:ext cx="7344816" cy="558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1" dirty="0" smtClean="0">
                    <a:solidFill>
                      <a:srgbClr val="FF0000"/>
                    </a:solidFill>
                  </a:rPr>
                  <a:t>Venue Performance</a:t>
                </a:r>
              </a:p>
              <a:p>
                <a:r>
                  <a:rPr lang="en-AU" sz="2400" dirty="0" smtClean="0"/>
                  <a:t>If number of games played at venue &lt; 30, set to zero</a:t>
                </a:r>
              </a:p>
              <a:p>
                <a:endParaRPr lang="en-AU" sz="1100" dirty="0" smtClean="0"/>
              </a:p>
              <a:p>
                <a:r>
                  <a:rPr lang="en-AU" sz="2400" dirty="0" smtClean="0"/>
                  <a:t>Otherwise,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AU" sz="2000" dirty="0" smtClean="0"/>
                  <a:t>Calculate average over/underperformance at Venue relative to expectations in first 30 games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AU" sz="2000" dirty="0" smtClean="0"/>
                  <a:t>Exponentially smooth the adjustment as more games are played at the same venue (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sz="2000" dirty="0" smtClean="0"/>
                  <a:t> = 0.01)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endParaRPr lang="en-AU" sz="1200" dirty="0"/>
              </a:p>
              <a:p>
                <a:r>
                  <a:rPr lang="en-AU" sz="2400" dirty="0" smtClean="0"/>
                  <a:t>Similar to a Home Ground Advantage, but caters for the possibility that teams play better at some away venues.</a:t>
                </a:r>
              </a:p>
              <a:p>
                <a:endParaRPr lang="en-AU" sz="2400" b="1" dirty="0"/>
              </a:p>
              <a:p>
                <a:r>
                  <a:rPr lang="en-AU" sz="2400" b="1" dirty="0" smtClean="0">
                    <a:solidFill>
                      <a:srgbClr val="FF0000"/>
                    </a:solidFill>
                  </a:rPr>
                  <a:t>Travel Penalty</a:t>
                </a:r>
                <a:endParaRPr lang="en-AU" sz="2400" b="1" dirty="0">
                  <a:solidFill>
                    <a:srgbClr val="FF0000"/>
                  </a:solidFill>
                </a:endParaRPr>
              </a:p>
              <a:p>
                <a:r>
                  <a:rPr lang="en-AU" sz="2400" dirty="0" smtClean="0"/>
                  <a:t>Incurred by a team when it plays outside its home state and in its opponent’s home state</a:t>
                </a:r>
              </a:p>
              <a:p>
                <a:endParaRPr lang="en-AU" sz="1400" dirty="0"/>
              </a:p>
              <a:p>
                <a:r>
                  <a:rPr lang="en-AU" sz="2400" dirty="0" smtClean="0"/>
                  <a:t>Currently a fixed -3 SS penalty</a:t>
                </a:r>
                <a:endParaRPr lang="en-AU" sz="2400" b="1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08" y="987687"/>
                <a:ext cx="7344816" cy="5586145"/>
              </a:xfrm>
              <a:prstGeom prst="rect">
                <a:avLst/>
              </a:prstGeom>
              <a:blipFill rotWithShape="0">
                <a:blip r:embed="rId2"/>
                <a:stretch>
                  <a:fillRect l="-1328" t="-873" r="-166" b="-15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3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893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2" y="-27384"/>
            <a:ext cx="9144000" cy="77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Venue Performance History: M.C.G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98855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A00A-29CD-49FE-A05E-32DFA7C2B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static1.squarespace.com/static/51cfa539e4b0d519d0bc8801/t/56359f51e4b0bcd8401a2bf0/1446354771947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" y="1073820"/>
            <a:ext cx="8525576" cy="44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57332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Once established, a team’s Venue Performance Value for a venue moves only slowly.</a:t>
            </a:r>
            <a:endParaRPr lang="en-A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4634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13909</TotalTime>
  <Words>1237</Words>
  <Application>Microsoft Office PowerPoint</Application>
  <PresentationFormat>On-screen Show (4:3)</PresentationFormat>
  <Paragraphs>224</Paragraphs>
  <Slides>40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Tony Corke</cp:lastModifiedBy>
  <cp:revision>273</cp:revision>
  <dcterms:created xsi:type="dcterms:W3CDTF">2009-11-25T23:57:54Z</dcterms:created>
  <dcterms:modified xsi:type="dcterms:W3CDTF">2016-09-01T06:23:24Z</dcterms:modified>
  <cp:contentStatus/>
</cp:coreProperties>
</file>